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Roboto Black" panose="020B0604020202020204" charset="0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7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75a9b775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c75a9b775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7584be8a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c7584be8a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75a9b775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c75a9b775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7584be8a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c7584be8a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7584be8a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c7584be8a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75a9b775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c75a9b775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7584be8a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7584be8a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7584be8a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c7584be8a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75a9b775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c75a9b775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75a9b775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75a9b775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75a9b775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c75a9b775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75a9b775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75a9b775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5477a3e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15477a3e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5477a3ef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15477a3ef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mu.edu/PITTOHI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D4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988" y="1590044"/>
            <a:ext cx="1820024" cy="86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t="38554" b="38554"/>
          <a:stretch/>
        </p:blipFill>
        <p:spPr>
          <a:xfrm>
            <a:off x="3156893" y="2905614"/>
            <a:ext cx="2830224" cy="647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D4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/>
        </p:nvSpPr>
        <p:spPr>
          <a:xfrm>
            <a:off x="-50" y="1417800"/>
            <a:ext cx="9144000" cy="23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80" i="1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WHY RMU?</a:t>
            </a:r>
            <a:br>
              <a:rPr lang="en" sz="6580" i="1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6580" i="1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  <a:t>FLEXIBLE &amp;</a:t>
            </a:r>
            <a:br>
              <a:rPr lang="en" sz="6580" i="1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6580" i="1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  <a:t>AFFORDABLE</a:t>
            </a:r>
            <a:endParaRPr sz="6580" i="1">
              <a:solidFill>
                <a:srgbClr val="E51A3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420">
                <a:solidFill>
                  <a:srgbClr val="091F40"/>
                </a:solidFill>
                <a:latin typeface="Roboto Black"/>
                <a:ea typeface="Roboto Black"/>
                <a:cs typeface="Roboto Black"/>
                <a:sym typeface="Roboto Black"/>
              </a:rPr>
              <a:t>WHY RMU? FLEXIBLE &amp; AFFORDABLE</a:t>
            </a:r>
            <a:endParaRPr sz="4320">
              <a:solidFill>
                <a:srgbClr val="091F4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311700" y="1285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91F40"/>
                </a:solidFill>
              </a:rPr>
              <a:t>ONLINE, ON-GROUND, AND HYBRID OPTIONS</a:t>
            </a:r>
            <a:endParaRPr sz="2400" b="1">
              <a:solidFill>
                <a:srgbClr val="091F4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91F40"/>
                </a:solidFill>
              </a:rPr>
              <a:t>TAKE AS LITTLE AS ONE COURSE AT A TIME</a:t>
            </a:r>
            <a:endParaRPr sz="2400" b="1">
              <a:solidFill>
                <a:srgbClr val="091F4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91F40"/>
                </a:solidFill>
              </a:rPr>
              <a:t>CLASSES START EVERY 8 WEEKS</a:t>
            </a:r>
            <a:endParaRPr sz="2400" b="1">
              <a:solidFill>
                <a:srgbClr val="091F4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091F40"/>
              </a:solidFill>
            </a:endParaRPr>
          </a:p>
        </p:txBody>
      </p:sp>
      <p:sp>
        <p:nvSpPr>
          <p:cNvPr id="137" name="Google Shape;137;p23"/>
          <p:cNvSpPr/>
          <p:nvPr/>
        </p:nvSpPr>
        <p:spPr>
          <a:xfrm>
            <a:off x="0" y="4512725"/>
            <a:ext cx="9144000" cy="630900"/>
          </a:xfrm>
          <a:prstGeom prst="rect">
            <a:avLst/>
          </a:prstGeom>
          <a:solidFill>
            <a:srgbClr val="091F4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575" y="4685863"/>
            <a:ext cx="1284000" cy="2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654150"/>
            <a:ext cx="736099" cy="34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 rotWithShape="1">
          <a:blip r:embed="rId5">
            <a:alphaModFix/>
          </a:blip>
          <a:srcRect t="38554" b="38554"/>
          <a:stretch/>
        </p:blipFill>
        <p:spPr>
          <a:xfrm>
            <a:off x="1344400" y="4681213"/>
            <a:ext cx="1284000" cy="293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D4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/>
        </p:nvSpPr>
        <p:spPr>
          <a:xfrm>
            <a:off x="0" y="1089900"/>
            <a:ext cx="9144000" cy="29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80" i="1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WHY RMU?</a:t>
            </a:r>
            <a:br>
              <a:rPr lang="en" sz="6580" i="1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6580" i="1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  <a:t>WE’RE SERIOUS</a:t>
            </a:r>
            <a:br>
              <a:rPr lang="en" sz="6580" i="1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6580" i="1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  <a:t>ABOUT YOUR </a:t>
            </a:r>
            <a:br>
              <a:rPr lang="en" sz="6580" i="1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6580" i="1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  <a:t>SUCCESS</a:t>
            </a:r>
            <a:endParaRPr sz="6580" i="1">
              <a:solidFill>
                <a:srgbClr val="E51A3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420">
                <a:solidFill>
                  <a:srgbClr val="091F40"/>
                </a:solidFill>
                <a:latin typeface="Roboto Black"/>
                <a:ea typeface="Roboto Black"/>
                <a:cs typeface="Roboto Black"/>
                <a:sym typeface="Roboto Black"/>
              </a:rPr>
              <a:t>WE’RE SERIOUS ABOUT YOUR SUCCESS</a:t>
            </a:r>
            <a:endParaRPr sz="4320">
              <a:solidFill>
                <a:srgbClr val="091F4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1285625"/>
            <a:ext cx="8520600" cy="24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91F40"/>
                </a:solidFill>
              </a:rPr>
              <a:t>HIGHLY INDIVIDUALIZED APPROACH</a:t>
            </a:r>
            <a:endParaRPr sz="2400" b="1">
              <a:solidFill>
                <a:srgbClr val="091F4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91F40"/>
                </a:solidFill>
              </a:rPr>
              <a:t>DEDICATED ACADEMIC ADVISOR</a:t>
            </a:r>
            <a:endParaRPr sz="2400" b="1">
              <a:solidFill>
                <a:srgbClr val="091F4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91F40"/>
                </a:solidFill>
              </a:rPr>
              <a:t>CONCIERGE SERVICE FOR </a:t>
            </a:r>
            <a:br>
              <a:rPr lang="en" sz="2400" b="1">
                <a:solidFill>
                  <a:srgbClr val="091F40"/>
                </a:solidFill>
              </a:rPr>
            </a:br>
            <a:r>
              <a:rPr lang="en" sz="2400" b="1">
                <a:solidFill>
                  <a:srgbClr val="091F40"/>
                </a:solidFill>
              </a:rPr>
              <a:t>PITT-OHIO EMPLOYEES AND FAMILIES</a:t>
            </a:r>
            <a:endParaRPr sz="2400" b="1">
              <a:solidFill>
                <a:srgbClr val="091F4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091F40"/>
              </a:solidFill>
            </a:endParaRPr>
          </a:p>
        </p:txBody>
      </p:sp>
      <p:sp>
        <p:nvSpPr>
          <p:cNvPr id="152" name="Google Shape;152;p25"/>
          <p:cNvSpPr/>
          <p:nvPr/>
        </p:nvSpPr>
        <p:spPr>
          <a:xfrm>
            <a:off x="0" y="4512725"/>
            <a:ext cx="9144000" cy="630900"/>
          </a:xfrm>
          <a:prstGeom prst="rect">
            <a:avLst/>
          </a:prstGeom>
          <a:solidFill>
            <a:srgbClr val="091F4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575" y="4685863"/>
            <a:ext cx="1284000" cy="2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654150"/>
            <a:ext cx="736099" cy="34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 rotWithShape="1">
          <a:blip r:embed="rId5">
            <a:alphaModFix/>
          </a:blip>
          <a:srcRect t="38554" b="38554"/>
          <a:stretch/>
        </p:blipFill>
        <p:spPr>
          <a:xfrm>
            <a:off x="1344400" y="4681213"/>
            <a:ext cx="1284000" cy="293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420">
                <a:solidFill>
                  <a:srgbClr val="091F40"/>
                </a:solidFill>
                <a:latin typeface="Roboto Black"/>
                <a:ea typeface="Roboto Black"/>
                <a:cs typeface="Roboto Black"/>
                <a:sym typeface="Roboto Black"/>
              </a:rPr>
              <a:t>WHAT NEXT?</a:t>
            </a:r>
            <a:endParaRPr sz="4320">
              <a:solidFill>
                <a:srgbClr val="091F4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311700" y="1285625"/>
            <a:ext cx="8520600" cy="23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17" b="1">
                <a:solidFill>
                  <a:srgbClr val="091F40"/>
                </a:solidFill>
              </a:rPr>
              <a:t>EXPLORE your options with a dedicated enrollment advisor.</a:t>
            </a:r>
            <a:endParaRPr sz="2117" b="1">
              <a:solidFill>
                <a:srgbClr val="091F4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17" b="1">
                <a:solidFill>
                  <a:srgbClr val="091F40"/>
                </a:solidFill>
              </a:rPr>
              <a:t>APPLY to RMU for free.</a:t>
            </a:r>
            <a:endParaRPr sz="2117" b="1">
              <a:solidFill>
                <a:srgbClr val="091F4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17" b="1">
                <a:solidFill>
                  <a:srgbClr val="091F40"/>
                </a:solidFill>
              </a:rPr>
              <a:t>ENROLL in classes at RMU.</a:t>
            </a:r>
            <a:endParaRPr sz="2117" b="1">
              <a:solidFill>
                <a:srgbClr val="091F4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17" b="1">
                <a:solidFill>
                  <a:srgbClr val="091F40"/>
                </a:solidFill>
              </a:rPr>
              <a:t>FUND your education with your tuition discount </a:t>
            </a:r>
            <a:br>
              <a:rPr lang="en" sz="2117" b="1">
                <a:solidFill>
                  <a:srgbClr val="091F40"/>
                </a:solidFill>
              </a:rPr>
            </a:br>
            <a:r>
              <a:rPr lang="en" sz="2117" b="1">
                <a:solidFill>
                  <a:srgbClr val="091F40"/>
                </a:solidFill>
              </a:rPr>
              <a:t>and help from our financial aid specialists.</a:t>
            </a:r>
            <a:endParaRPr sz="2117" b="1">
              <a:solidFill>
                <a:srgbClr val="091F40"/>
              </a:solidFill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0" y="4512725"/>
            <a:ext cx="9144000" cy="630900"/>
          </a:xfrm>
          <a:prstGeom prst="rect">
            <a:avLst/>
          </a:prstGeom>
          <a:solidFill>
            <a:srgbClr val="091F4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575" y="4685863"/>
            <a:ext cx="1284000" cy="2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654150"/>
            <a:ext cx="736099" cy="34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 rotWithShape="1">
          <a:blip r:embed="rId5">
            <a:alphaModFix/>
          </a:blip>
          <a:srcRect t="38554" b="38554"/>
          <a:stretch/>
        </p:blipFill>
        <p:spPr>
          <a:xfrm>
            <a:off x="1344400" y="4681213"/>
            <a:ext cx="1284000" cy="293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D4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/>
        </p:nvSpPr>
        <p:spPr>
          <a:xfrm>
            <a:off x="-50" y="1832399"/>
            <a:ext cx="9144000" cy="1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80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QUESTIONS?</a:t>
            </a:r>
            <a:endParaRPr sz="6580">
              <a:solidFill>
                <a:srgbClr val="E51A3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0" y="3245276"/>
            <a:ext cx="9144000" cy="1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REGISTER AND CONTACT</a:t>
            </a:r>
            <a:b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RMU.EDU/PITTOHIO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412-397-3339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6675" y="1398800"/>
            <a:ext cx="1083685" cy="5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 rotWithShape="1">
          <a:blip r:embed="rId5">
            <a:alphaModFix/>
          </a:blip>
          <a:srcRect t="38554" b="38554"/>
          <a:stretch/>
        </p:blipFill>
        <p:spPr>
          <a:xfrm>
            <a:off x="4387018" y="1438641"/>
            <a:ext cx="1890307" cy="4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5825" y="4256250"/>
            <a:ext cx="701550" cy="70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420">
                <a:solidFill>
                  <a:srgbClr val="091F40"/>
                </a:solidFill>
                <a:latin typeface="Roboto Black"/>
                <a:ea typeface="Roboto Black"/>
                <a:cs typeface="Roboto Black"/>
                <a:sym typeface="Roboto Black"/>
              </a:rPr>
              <a:t>WHY WE’RE HERE</a:t>
            </a:r>
            <a:endParaRPr sz="4320">
              <a:solidFill>
                <a:srgbClr val="091F4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285625"/>
            <a:ext cx="8520600" cy="20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91F40"/>
                </a:solidFill>
              </a:rPr>
              <a:t>Exclusive 15% tuition discount</a:t>
            </a:r>
            <a:br>
              <a:rPr lang="en" sz="2400" b="1">
                <a:solidFill>
                  <a:srgbClr val="091F40"/>
                </a:solidFill>
              </a:rPr>
            </a:br>
            <a:r>
              <a:rPr lang="en" sz="2400" b="1">
                <a:solidFill>
                  <a:srgbClr val="091F40"/>
                </a:solidFill>
              </a:rPr>
              <a:t>for PITT-OHIO Employees, Spouses, and Dependents</a:t>
            </a:r>
            <a:endParaRPr sz="2400" b="1">
              <a:solidFill>
                <a:srgbClr val="091F4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91F40"/>
                </a:solidFill>
              </a:rPr>
              <a:t>Applies to ALL RMU Programs!</a:t>
            </a:r>
            <a:endParaRPr sz="2400" b="1">
              <a:solidFill>
                <a:srgbClr val="091F40"/>
              </a:solidFill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0" y="4512725"/>
            <a:ext cx="9144000" cy="630900"/>
          </a:xfrm>
          <a:prstGeom prst="rect">
            <a:avLst/>
          </a:prstGeom>
          <a:solidFill>
            <a:srgbClr val="091F4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575" y="4685863"/>
            <a:ext cx="1284000" cy="2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654150"/>
            <a:ext cx="736099" cy="34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 t="38554" b="38554"/>
          <a:stretch/>
        </p:blipFill>
        <p:spPr>
          <a:xfrm>
            <a:off x="1344400" y="4681213"/>
            <a:ext cx="1284000" cy="293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D4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-50" y="1417800"/>
            <a:ext cx="9144000" cy="23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80" i="1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WHY RMU?</a:t>
            </a:r>
            <a:br>
              <a:rPr lang="en" sz="6580" i="1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6580" i="1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  <a:t>PROFESSIONALLY</a:t>
            </a:r>
            <a:br>
              <a:rPr lang="en" sz="6580" i="1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6580" i="1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  <a:t>FOCUSED</a:t>
            </a:r>
            <a:endParaRPr sz="6580" i="1">
              <a:solidFill>
                <a:srgbClr val="E51A3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t="12988" b="261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2575" y="4685863"/>
            <a:ext cx="1284000" cy="2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654150"/>
            <a:ext cx="736099" cy="34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6">
            <a:alphaModFix/>
          </a:blip>
          <a:srcRect t="38554" b="38554"/>
          <a:stretch/>
        </p:blipFill>
        <p:spPr>
          <a:xfrm>
            <a:off x="1344400" y="4681213"/>
            <a:ext cx="1284000" cy="29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6251625" y="2096175"/>
            <a:ext cx="2549150" cy="24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6251625" y="2239000"/>
            <a:ext cx="25491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80" b="1">
                <a:solidFill>
                  <a:schemeClr val="lt1"/>
                </a:solidFill>
              </a:rPr>
              <a:t>APPLIED ARTIFICIAL</a:t>
            </a:r>
            <a:br>
              <a:rPr lang="en" sz="1480" b="1">
                <a:solidFill>
                  <a:schemeClr val="lt1"/>
                </a:solidFill>
              </a:rPr>
            </a:br>
            <a:r>
              <a:rPr lang="en" sz="1480" b="1">
                <a:solidFill>
                  <a:schemeClr val="lt1"/>
                </a:solidFill>
              </a:rPr>
              <a:t>INTELLIGENCE</a:t>
            </a:r>
            <a:endParaRPr sz="148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80" b="1">
                <a:solidFill>
                  <a:srgbClr val="FFFFFF"/>
                </a:solidFill>
              </a:rPr>
              <a:t>CYBERSECURITY</a:t>
            </a:r>
            <a:endParaRPr sz="148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80" b="1">
                <a:solidFill>
                  <a:srgbClr val="FFFFFF"/>
                </a:solidFill>
              </a:rPr>
              <a:t>DATA ANALYTICS</a:t>
            </a:r>
            <a:endParaRPr sz="148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80" b="1">
                <a:solidFill>
                  <a:srgbClr val="FFFFFF"/>
                </a:solidFill>
              </a:rPr>
              <a:t>DATA SCIENCE</a:t>
            </a:r>
            <a:endParaRPr sz="148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80" b="1">
                <a:solidFill>
                  <a:srgbClr val="FFFFFF"/>
                </a:solidFill>
              </a:rPr>
              <a:t>BACHELORS, </a:t>
            </a:r>
            <a:br>
              <a:rPr lang="en" sz="1480" b="1">
                <a:solidFill>
                  <a:srgbClr val="FFFFFF"/>
                </a:solidFill>
              </a:rPr>
            </a:br>
            <a:r>
              <a:rPr lang="en" sz="1480" b="1">
                <a:solidFill>
                  <a:srgbClr val="FFFFFF"/>
                </a:solidFill>
              </a:rPr>
              <a:t>MASTERS, </a:t>
            </a:r>
            <a:br>
              <a:rPr lang="en" sz="1480" b="1">
                <a:solidFill>
                  <a:srgbClr val="FFFFFF"/>
                </a:solidFill>
              </a:rPr>
            </a:br>
            <a:r>
              <a:rPr lang="en" sz="1480" b="1">
                <a:solidFill>
                  <a:srgbClr val="FFFFFF"/>
                </a:solidFill>
              </a:rPr>
              <a:t>AND CERTIFICATE </a:t>
            </a:r>
            <a:br>
              <a:rPr lang="en" sz="1480" b="1">
                <a:solidFill>
                  <a:srgbClr val="FFFFFF"/>
                </a:solidFill>
              </a:rPr>
            </a:br>
            <a:r>
              <a:rPr lang="en" sz="1480" b="1">
                <a:solidFill>
                  <a:srgbClr val="FFFFFF"/>
                </a:solidFill>
              </a:rPr>
              <a:t>OPTIONS</a:t>
            </a:r>
            <a:endParaRPr sz="148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t="15689" b="-8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2575" y="4685863"/>
            <a:ext cx="1284000" cy="2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654150"/>
            <a:ext cx="736099" cy="34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6">
            <a:alphaModFix/>
          </a:blip>
          <a:srcRect t="38554" b="38554"/>
          <a:stretch/>
        </p:blipFill>
        <p:spPr>
          <a:xfrm>
            <a:off x="1344400" y="4681213"/>
            <a:ext cx="1284000" cy="29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6251625" y="2825700"/>
            <a:ext cx="2549150" cy="17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6251625" y="3004950"/>
            <a:ext cx="2549100" cy="1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80" b="1">
                <a:solidFill>
                  <a:srgbClr val="FFFFFF"/>
                </a:solidFill>
              </a:rPr>
              <a:t>MBA</a:t>
            </a:r>
            <a:endParaRPr sz="148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80" b="1">
                <a:solidFill>
                  <a:srgbClr val="FFFFFF"/>
                </a:solidFill>
              </a:rPr>
              <a:t>UNDERGRADUATE BUSINESS</a:t>
            </a:r>
            <a:endParaRPr sz="148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80" b="1">
                <a:solidFill>
                  <a:srgbClr val="FFFFFF"/>
                </a:solidFill>
              </a:rPr>
              <a:t>CERTIFICATE PROGRAMS</a:t>
            </a:r>
            <a:endParaRPr sz="148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2575" y="4685863"/>
            <a:ext cx="1284000" cy="2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654150"/>
            <a:ext cx="736099" cy="34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6">
            <a:alphaModFix/>
          </a:blip>
          <a:srcRect t="38554" b="38554"/>
          <a:stretch/>
        </p:blipFill>
        <p:spPr>
          <a:xfrm>
            <a:off x="1344400" y="4681213"/>
            <a:ext cx="1284000" cy="29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6251625" y="3028850"/>
            <a:ext cx="2549150" cy="15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6251625" y="3204300"/>
            <a:ext cx="2549100" cy="1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80" b="1">
                <a:solidFill>
                  <a:srgbClr val="FFFFFF"/>
                </a:solidFill>
              </a:rPr>
              <a:t>ENGINEERING</a:t>
            </a:r>
            <a:endParaRPr sz="148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80" b="1">
                <a:solidFill>
                  <a:srgbClr val="FFFFFF"/>
                </a:solidFill>
              </a:rPr>
              <a:t>BACHELORS, </a:t>
            </a:r>
            <a:br>
              <a:rPr lang="en" sz="1480" b="1">
                <a:solidFill>
                  <a:srgbClr val="FFFFFF"/>
                </a:solidFill>
              </a:rPr>
            </a:br>
            <a:r>
              <a:rPr lang="en" sz="1480" b="1">
                <a:solidFill>
                  <a:srgbClr val="FFFFFF"/>
                </a:solidFill>
              </a:rPr>
              <a:t>MASTERS, </a:t>
            </a:r>
            <a:br>
              <a:rPr lang="en" sz="1480" b="1">
                <a:solidFill>
                  <a:srgbClr val="FFFFFF"/>
                </a:solidFill>
              </a:rPr>
            </a:br>
            <a:r>
              <a:rPr lang="en" sz="1480" b="1">
                <a:solidFill>
                  <a:srgbClr val="FFFFFF"/>
                </a:solidFill>
              </a:rPr>
              <a:t>AND CERTIFICATE </a:t>
            </a:r>
            <a:br>
              <a:rPr lang="en" sz="1480" b="1">
                <a:solidFill>
                  <a:srgbClr val="FFFFFF"/>
                </a:solidFill>
              </a:rPr>
            </a:br>
            <a:r>
              <a:rPr lang="en" sz="1480" b="1">
                <a:solidFill>
                  <a:srgbClr val="FFFFFF"/>
                </a:solidFill>
              </a:rPr>
              <a:t>OPTIONS</a:t>
            </a:r>
            <a:endParaRPr sz="148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t="11241" b="4363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2575" y="4685863"/>
            <a:ext cx="1284000" cy="2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654150"/>
            <a:ext cx="736099" cy="34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6">
            <a:alphaModFix/>
          </a:blip>
          <a:srcRect t="38554" b="38554"/>
          <a:stretch/>
        </p:blipFill>
        <p:spPr>
          <a:xfrm>
            <a:off x="1344400" y="4681213"/>
            <a:ext cx="1284000" cy="29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6251625" y="2096175"/>
            <a:ext cx="2549150" cy="24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6251625" y="2242950"/>
            <a:ext cx="2549100" cy="22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80" b="1">
                <a:solidFill>
                  <a:srgbClr val="FFFFFF"/>
                </a:solidFill>
              </a:rPr>
              <a:t>NURSING</a:t>
            </a:r>
            <a:endParaRPr sz="148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80" b="1">
                <a:solidFill>
                  <a:srgbClr val="FFFFFF"/>
                </a:solidFill>
              </a:rPr>
              <a:t>HEALTH SCIENCES</a:t>
            </a:r>
            <a:endParaRPr sz="148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80" b="1">
                <a:solidFill>
                  <a:srgbClr val="FFFFFF"/>
                </a:solidFill>
              </a:rPr>
              <a:t>HEALTHCARE ADMINISTRATION</a:t>
            </a:r>
            <a:endParaRPr sz="148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80" b="1">
                <a:solidFill>
                  <a:srgbClr val="FFFFFF"/>
                </a:solidFill>
              </a:rPr>
              <a:t>PSYCHOLOGY</a:t>
            </a:r>
            <a:endParaRPr sz="148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80" b="1">
                <a:solidFill>
                  <a:srgbClr val="FFFFFF"/>
                </a:solidFill>
              </a:rPr>
              <a:t>BACHELORS, </a:t>
            </a:r>
            <a:br>
              <a:rPr lang="en" sz="1480" b="1">
                <a:solidFill>
                  <a:srgbClr val="FFFFFF"/>
                </a:solidFill>
              </a:rPr>
            </a:br>
            <a:r>
              <a:rPr lang="en" sz="1480" b="1">
                <a:solidFill>
                  <a:srgbClr val="FFFFFF"/>
                </a:solidFill>
              </a:rPr>
              <a:t>MASTERS, </a:t>
            </a:r>
            <a:br>
              <a:rPr lang="en" sz="1480" b="1">
                <a:solidFill>
                  <a:srgbClr val="FFFFFF"/>
                </a:solidFill>
              </a:rPr>
            </a:br>
            <a:r>
              <a:rPr lang="en" sz="1480" b="1">
                <a:solidFill>
                  <a:srgbClr val="FFFFFF"/>
                </a:solidFill>
              </a:rPr>
              <a:t>AND CERTIFICATE </a:t>
            </a:r>
            <a:br>
              <a:rPr lang="en" sz="1480" b="1">
                <a:solidFill>
                  <a:srgbClr val="FFFFFF"/>
                </a:solidFill>
              </a:rPr>
            </a:br>
            <a:r>
              <a:rPr lang="en" sz="1480" b="1">
                <a:solidFill>
                  <a:srgbClr val="FFFFFF"/>
                </a:solidFill>
              </a:rPr>
              <a:t>OPTIONS</a:t>
            </a:r>
            <a:endParaRPr sz="148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D4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-50" y="1417800"/>
            <a:ext cx="9144000" cy="23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80" i="1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WHY RMU?</a:t>
            </a:r>
            <a:br>
              <a:rPr lang="en" sz="6580" i="1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6580" i="1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  <a:t>STACKABLE</a:t>
            </a:r>
            <a:endParaRPr sz="6580" i="1">
              <a:solidFill>
                <a:srgbClr val="E51A36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80" i="1">
                <a:solidFill>
                  <a:srgbClr val="E51A36"/>
                </a:solidFill>
                <a:latin typeface="Roboto Black"/>
                <a:ea typeface="Roboto Black"/>
                <a:cs typeface="Roboto Black"/>
                <a:sym typeface="Roboto Black"/>
              </a:rPr>
              <a:t>CREDENTIALS</a:t>
            </a:r>
            <a:endParaRPr sz="6580" i="1">
              <a:solidFill>
                <a:srgbClr val="E51A3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4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20">
                <a:solidFill>
                  <a:srgbClr val="091F40"/>
                </a:solidFill>
                <a:latin typeface="Roboto Black"/>
                <a:ea typeface="Roboto Black"/>
                <a:cs typeface="Roboto Black"/>
                <a:sym typeface="Roboto Black"/>
              </a:rPr>
              <a:t>UNDERGRADUATE AND GRADUATE</a:t>
            </a:r>
            <a:br>
              <a:rPr lang="en" sz="3420">
                <a:solidFill>
                  <a:srgbClr val="091F40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3420">
                <a:solidFill>
                  <a:srgbClr val="091F40"/>
                </a:solidFill>
                <a:latin typeface="Roboto Black"/>
                <a:ea typeface="Roboto Black"/>
                <a:cs typeface="Roboto Black"/>
                <a:sym typeface="Roboto Black"/>
              </a:rPr>
              <a:t>CERTIFICATE PROGRAMS</a:t>
            </a:r>
            <a:endParaRPr sz="3420">
              <a:solidFill>
                <a:srgbClr val="091F4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11700" y="1514225"/>
            <a:ext cx="8520600" cy="27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solidFill>
                  <a:srgbClr val="091F40"/>
                </a:solidFill>
              </a:rPr>
              <a:t>Most undergraduate and graduate level certificates </a:t>
            </a:r>
            <a:br>
              <a:rPr lang="en" sz="2400" b="1">
                <a:solidFill>
                  <a:srgbClr val="091F40"/>
                </a:solidFill>
              </a:rPr>
            </a:br>
            <a:r>
              <a:rPr lang="en" sz="2400" b="1">
                <a:solidFill>
                  <a:srgbClr val="091F40"/>
                </a:solidFill>
              </a:rPr>
              <a:t>integrate seamlessly into degree programs</a:t>
            </a:r>
            <a:endParaRPr sz="2400" b="1">
              <a:solidFill>
                <a:srgbClr val="091F4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solidFill>
                  <a:srgbClr val="091F40"/>
                </a:solidFill>
              </a:rPr>
              <a:t>Students can use them as stand-alone certificates, or continue on and use the coursework to meet degree requirements for various programs</a:t>
            </a:r>
            <a:endParaRPr sz="2400" b="1">
              <a:solidFill>
                <a:srgbClr val="091F4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solidFill>
                  <a:srgbClr val="091F40"/>
                </a:solidFill>
              </a:rPr>
              <a:t>Most certificates range between 9–15 credits (3-5 classes)</a:t>
            </a:r>
            <a:endParaRPr sz="2400" b="1">
              <a:solidFill>
                <a:srgbClr val="091F4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b="1">
              <a:solidFill>
                <a:srgbClr val="091F40"/>
              </a:solidFill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0" y="4512725"/>
            <a:ext cx="9144000" cy="630900"/>
          </a:xfrm>
          <a:prstGeom prst="rect">
            <a:avLst/>
          </a:prstGeom>
          <a:solidFill>
            <a:srgbClr val="091F4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575" y="4685863"/>
            <a:ext cx="1284000" cy="2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654150"/>
            <a:ext cx="736099" cy="34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 rotWithShape="1">
          <a:blip r:embed="rId5">
            <a:alphaModFix/>
          </a:blip>
          <a:srcRect t="38554" b="38554"/>
          <a:stretch/>
        </p:blipFill>
        <p:spPr>
          <a:xfrm>
            <a:off x="1344400" y="4681213"/>
            <a:ext cx="1284000" cy="293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254</Words>
  <Application>Microsoft Office PowerPoint</Application>
  <PresentationFormat>On-screen Show (16:9)</PresentationFormat>
  <Paragraphs>43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Roboto Black</vt:lpstr>
      <vt:lpstr>Roboto</vt:lpstr>
      <vt:lpstr>Calibri</vt:lpstr>
      <vt:lpstr>Arial</vt:lpstr>
      <vt:lpstr>Simple Light</vt:lpstr>
      <vt:lpstr>PowerPoint Presentation</vt:lpstr>
      <vt:lpstr>WHY WE’RE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UNDERGRADUATE AND GRADUATE CERTIFICATE PROGRAMS</vt:lpstr>
      <vt:lpstr>PowerPoint Presentation</vt:lpstr>
      <vt:lpstr>WHY RMU? FLEXIBLE &amp; AFFORDABLE</vt:lpstr>
      <vt:lpstr>PowerPoint Presentation</vt:lpstr>
      <vt:lpstr>WE’RE SERIOUS ABOUT YOUR SUCCESS</vt:lpstr>
      <vt:lpstr>WHAT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Brucker</dc:creator>
  <cp:lastModifiedBy>Rhonda Brucker</cp:lastModifiedBy>
  <cp:revision>1</cp:revision>
  <dcterms:modified xsi:type="dcterms:W3CDTF">2024-11-19T14:39:10Z</dcterms:modified>
</cp:coreProperties>
</file>